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5" r:id="rId4"/>
    <p:sldId id="267" r:id="rId5"/>
    <p:sldId id="257" r:id="rId6"/>
    <p:sldId id="277" r:id="rId7"/>
    <p:sldId id="268" r:id="rId8"/>
    <p:sldId id="269" r:id="rId9"/>
    <p:sldId id="270" r:id="rId10"/>
    <p:sldId id="271" r:id="rId11"/>
    <p:sldId id="273" r:id="rId12"/>
    <p:sldId id="274" r:id="rId13"/>
    <p:sldId id="276" r:id="rId14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韦 正猛" initials="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1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t="-9254" b="9254"/>
          <a:stretch>
            <a:fillRect/>
          </a:stretch>
        </p:blipFill>
        <p:spPr>
          <a:xfrm>
            <a:off x="0" y="-722312"/>
            <a:ext cx="9144000" cy="7580312"/>
          </a:xfrm>
        </p:spPr>
      </p:pic>
      <p:sp>
        <p:nvSpPr>
          <p:cNvPr id="3074" name="文本框 4"/>
          <p:cNvSpPr txBox="1"/>
          <p:nvPr/>
        </p:nvSpPr>
        <p:spPr>
          <a:xfrm>
            <a:off x="439738" y="1944688"/>
            <a:ext cx="8704262" cy="1444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2022</a:t>
            </a:r>
            <a:r>
              <a:rPr lang="zh-CN" altLang="en-US" sz="4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年柳城县城乡居民养老保险全民参保工作业务培训</a:t>
            </a:r>
            <a:endParaRPr lang="zh-CN" altLang="en-US" sz="4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341313" y="722313"/>
            <a:ext cx="8229600" cy="1143000"/>
          </a:xfrm>
        </p:spPr>
        <p:txBody>
          <a:bodyPr anchor="ctr"/>
          <a:p>
            <a:pPr algn="l"/>
            <a:r>
              <a:rPr lang="zh-CN" altLang="en-US" b="1"/>
              <a:t>四、变更信息业务</a:t>
            </a:r>
            <a:endParaRPr lang="zh-CN" altLang="en-US" b="1"/>
          </a:p>
        </p:txBody>
      </p:sp>
      <p:sp>
        <p:nvSpPr>
          <p:cNvPr id="9218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（一）变更缴费档次。 由于数据不同步，不建议参保人在银行变更缴费档次。变更档次，务必提交税局。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（二）变更姓名身份证号。参保人填写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《城乡居民养老保险参保登记表》，勾选变更登记选项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，收取变更后的证件信息，提交税务社保端同步变更才生效。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457200" y="722313"/>
            <a:ext cx="8229600" cy="1143000"/>
          </a:xfrm>
        </p:spPr>
        <p:txBody>
          <a:bodyPr anchor="ctr"/>
          <a:p>
            <a:pPr algn="l"/>
            <a:r>
              <a:rPr lang="zh-CN" altLang="en-US" b="1"/>
              <a:t>五、关于数据清理问题</a:t>
            </a:r>
            <a:endParaRPr lang="zh-CN" altLang="en-US" b="1"/>
          </a:p>
        </p:txBody>
      </p:sp>
      <p:sp>
        <p:nvSpPr>
          <p:cNvPr id="10242" name="内容占位符 2"/>
          <p:cNvSpPr>
            <a:spLocks noGrp="1"/>
          </p:cNvSpPr>
          <p:nvPr/>
        </p:nvSpPr>
        <p:spPr>
          <a:xfrm>
            <a:off x="457200" y="1600200"/>
            <a:ext cx="8229600" cy="27384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全民参保未参数据中，核实已死亡人员，上报县级汇总后提交区级核减，核实在校生人员，动态跟踪，核实区外已参企业职工养老、机关事业养老人员，需提供凭证（养老缴费证明、劳动合同等）才算已参。 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" name="标题 3073"/>
          <p:cNvSpPr>
            <a:spLocks noGrp="1"/>
          </p:cNvSpPr>
          <p:nvPr>
            <p:ph type="title"/>
          </p:nvPr>
        </p:nvSpPr>
        <p:spPr>
          <a:xfrm>
            <a:off x="884238" y="1109663"/>
            <a:ext cx="7772400" cy="595312"/>
          </a:xfrm>
        </p:spPr>
        <p:txBody>
          <a:bodyPr anchor="ctr"/>
          <a:p>
            <a:pPr algn="l">
              <a:buClrTx/>
              <a:buSzTx/>
              <a:buFontTx/>
            </a:pPr>
            <a:r>
              <a:rPr lang="zh-CN" altLang="zh-CN" sz="3600" b="1">
                <a:solidFill>
                  <a:schemeClr val="tx1"/>
                </a:solidFill>
              </a:rPr>
              <a:t>一、新增参保登记业务</a:t>
            </a:r>
            <a:endParaRPr lang="zh-CN" altLang="zh-CN" sz="3600" b="1">
              <a:solidFill>
                <a:schemeClr val="tx1"/>
              </a:solidFill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idx="1"/>
          </p:nvPr>
        </p:nvSpPr>
        <p:spPr>
          <a:xfrm>
            <a:off x="685800" y="2217738"/>
            <a:ext cx="7772400" cy="2149475"/>
          </a:xfrm>
        </p:spPr>
        <p:txBody>
          <a:bodyPr anchor="t"/>
          <a:p>
            <a:pPr>
              <a:buClrTx/>
              <a:buSzTx/>
              <a:buFontTx/>
            </a:pPr>
            <a:r>
              <a:rPr lang="zh-CN" altLang="zh-CN" sz="2800"/>
              <a:t>新增参保登记材料必须齐全。收集参保人</a:t>
            </a:r>
            <a:r>
              <a:rPr lang="zh-CN" altLang="zh-CN" sz="2800">
                <a:solidFill>
                  <a:srgbClr val="FF0000"/>
                </a:solidFill>
              </a:rPr>
              <a:t>有效身份证件、户口簿首页和本人页，填写《城乡居民养老保险参保登记表》</a:t>
            </a:r>
            <a:r>
              <a:rPr lang="zh-CN" altLang="zh-CN" sz="2800"/>
              <a:t>，参保人签字确认，特别是人员类别及缴费档次需确认无误。</a:t>
            </a:r>
            <a:endParaRPr lang="zh-CN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488" y="25400"/>
            <a:ext cx="7240587" cy="652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4320" y="153670"/>
            <a:ext cx="5798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线上新增参保登记流程：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pic>
        <p:nvPicPr>
          <p:cNvPr id="5" name="图片 4" descr="参保登记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60" y="1092835"/>
            <a:ext cx="3168650" cy="5338445"/>
          </a:xfrm>
          <a:prstGeom prst="rect">
            <a:avLst/>
          </a:prstGeom>
        </p:spPr>
      </p:pic>
      <p:pic>
        <p:nvPicPr>
          <p:cNvPr id="6" name="图片 5" descr="参保登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70" y="1092200"/>
            <a:ext cx="3415665" cy="5339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7" name="标题 1"/>
          <p:cNvSpPr>
            <a:spLocks noGrp="1"/>
          </p:cNvSpPr>
          <p:nvPr>
            <p:ph type="title"/>
          </p:nvPr>
        </p:nvSpPr>
        <p:spPr>
          <a:xfrm>
            <a:off x="331788" y="655638"/>
            <a:ext cx="8229600" cy="1143000"/>
          </a:xfrm>
        </p:spPr>
        <p:txBody>
          <a:bodyPr anchor="ctr"/>
          <a:p>
            <a:pPr algn="l"/>
            <a:r>
              <a:rPr lang="zh-CN" altLang="en-US" b="1"/>
              <a:t>二、保费征收业务</a:t>
            </a:r>
            <a:endParaRPr lang="zh-CN" altLang="en-US" b="1"/>
          </a:p>
        </p:txBody>
      </p:sp>
      <p:sp>
        <p:nvSpPr>
          <p:cNvPr id="4098" name="内容占位符 2"/>
          <p:cNvSpPr>
            <a:spLocks noGrp="1"/>
          </p:cNvSpPr>
          <p:nvPr/>
        </p:nvSpPr>
        <p:spPr>
          <a:xfrm>
            <a:off x="331788" y="1998663"/>
            <a:ext cx="8229600" cy="17192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（一）针对缴费率偏低的情况，需重点向已参保未缴费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</a:rPr>
              <a:t>人员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宣传便捷的缴费渠道。（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“广西税务12366”微信公众号、微信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城市服务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广西税务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”APP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以及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云闪付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”APP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等金融机构线上支付缴纳2022年度保费。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银行签约代扣保费。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办税服务厅现场缴费）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323850" y="603568"/>
            <a:ext cx="8229600" cy="1143000"/>
          </a:xfrm>
        </p:spPr>
        <p:txBody>
          <a:bodyPr anchor="ctr"/>
          <a:p>
            <a:pPr algn="l"/>
            <a:r>
              <a:rPr lang="zh-CN" altLang="en-US"/>
              <a:t>（二）批扣业务</a:t>
            </a:r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/>
        </p:nvSpPr>
        <p:spPr>
          <a:xfrm>
            <a:off x="579755" y="1551940"/>
            <a:ext cx="8121650" cy="1911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在报税务批扣前，需做好以下几点：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1.系统导出上年度缴费成功人员明细与批扣名单比对，重点比对缴费档次是否一致，不一致人员，及时核实，核实清楚再扣款；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31825" y="3463290"/>
            <a:ext cx="8121650" cy="17735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2.系统导出暂停缴费人员名单，与批扣名单比对，对暂停缴费人员暂时不做扣款；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31825" y="5236845"/>
            <a:ext cx="8121650" cy="3913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3.签约人不同意再扣款的情况，在办理退费手续后，务必通知签约人到银行取消代扣协议，避免次年再扣款现象发生。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457200" y="755650"/>
            <a:ext cx="8229600" cy="1143000"/>
          </a:xfrm>
        </p:spPr>
        <p:txBody>
          <a:bodyPr anchor="ctr"/>
          <a:p>
            <a:pPr algn="l"/>
            <a:r>
              <a:rPr lang="zh-CN" altLang="en-US" sz="3600"/>
              <a:t>（三）特殊群体代缴业务</a:t>
            </a:r>
            <a:endParaRPr lang="zh-CN" altLang="en-US" sz="3600"/>
          </a:p>
        </p:txBody>
      </p:sp>
      <p:sp>
        <p:nvSpPr>
          <p:cNvPr id="6146" name="内容占位符 2"/>
          <p:cNvSpPr>
            <a:spLocks noGrp="1"/>
          </p:cNvSpPr>
          <p:nvPr/>
        </p:nvSpPr>
        <p:spPr>
          <a:xfrm>
            <a:off x="565150" y="1592263"/>
            <a:ext cx="8229600" cy="48910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1.及时关注“柳城新农保”QQ群信息，对于下发的重残、贫残、特困、低保及脱贫两年内扶持人员数据，认真比对参保情况（系统路径：人员综合查询—导入信息查询比对），对未参保人员，重点核查其是否符合参保条件（是否在校、是否现役军人、是否参加或领取职工养老、是否服刑、是否外县户籍等），对符合参保条件人员，及时做新增参保，对核减人员，提供证明，以备年底考核备查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2.特殊群体应参未参、应保未保，是审计部门每年重点监测的问题。大家一定要高度重视，动态管理和维护数据，密切跟踪参保动态。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3.不在扶持期内人员、监测户无缴费记录的，需一条缴费记录才算参保。为完成脱贫后评估，需动员这两类人缴费。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341313" y="755650"/>
            <a:ext cx="8229600" cy="1143000"/>
          </a:xfrm>
        </p:spPr>
        <p:txBody>
          <a:bodyPr anchor="ctr"/>
          <a:p>
            <a:pPr algn="l"/>
            <a:r>
              <a:rPr lang="zh-CN" altLang="en-US"/>
              <a:t>（四）退费业务</a:t>
            </a:r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退费首先向税务提出申请，提交退费情况说明由税务发起退费，税务推送数据至社保端，县级接收到相关材料和数据后，按程序办理。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若参保人因为档次扣错退费的，在完成退费后，务必通知参保人进行二次申报，避免中断造成无法获得缴费补贴的情况。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xfrm>
            <a:off x="341313" y="731838"/>
            <a:ext cx="8229600" cy="1143000"/>
          </a:xfrm>
        </p:spPr>
        <p:txBody>
          <a:bodyPr anchor="ctr"/>
          <a:p>
            <a:pPr algn="l"/>
            <a:r>
              <a:rPr lang="zh-CN" altLang="en-US" b="1"/>
              <a:t>三、转移业务</a:t>
            </a:r>
            <a:endParaRPr lang="zh-CN" altLang="en-US" b="1"/>
          </a:p>
        </p:txBody>
      </p:sp>
      <p:sp>
        <p:nvSpPr>
          <p:cNvPr id="8194" name="内容占位符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1.区内转移：在做转移申请时，务必提供如下材料：参保人身份证、户口本复印件、转移申请表。在办理转移手续时，在系统“人员综合查询”模块查询该人在原参保地是否有缴费信息（路径：缴费明细信息下发有“经办机构”，选择其原参保地机构可查询其缴费情况），若无缴费记录的（大多数是全民参保导入人员），就只收集其户口本有转移户籍信息页，联系县级经办机构直接办理注销后新增参保登记即可，无需转移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2.跨省转移。现业务系统已能够实现跨省转移城乡居民养老保险业务，所需材料与区内转移一致。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tags/tag1.xml><?xml version="1.0" encoding="utf-8"?>
<p:tagLst xmlns:p="http://schemas.openxmlformats.org/presentationml/2006/main">
  <p:tag name="COMMONDATA" val="eyJoZGlkIjoiNThmZTcyZWVlMTUzMWRjOTJhN2ZhYTQ3NjM1OGEzYj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WPS 演示</Application>
  <PresentationFormat/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一、新增参保登记业务</vt:lpstr>
      <vt:lpstr>PowerPoint 演示文稿</vt:lpstr>
      <vt:lpstr>PowerPoint 演示文稿</vt:lpstr>
      <vt:lpstr>二、保费征收业务</vt:lpstr>
      <vt:lpstr>（二）批扣业务</vt:lpstr>
      <vt:lpstr>（三）特殊群体代缴业务</vt:lpstr>
      <vt:lpstr>（四）退费业务</vt:lpstr>
      <vt:lpstr>三、转移业务</vt:lpstr>
      <vt:lpstr>四、变更信息业务</vt:lpstr>
      <vt:lpstr>五、关于数据清理问题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一、新增参保登记业务</dc:title>
  <dc:creator>Administrator</dc:creator>
  <cp:lastModifiedBy>冰冻百合</cp:lastModifiedBy>
  <cp:revision>28</cp:revision>
  <dcterms:created xsi:type="dcterms:W3CDTF">2022-03-09T06:51:00Z</dcterms:created>
  <dcterms:modified xsi:type="dcterms:W3CDTF">2022-11-25T01:20:24Z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2052-11.1.0.12650</vt:lpwstr>
  </property>
  <property fmtid="{D5CDD505-2E9C-101B-9397-08002B2CF9AE}" pid="3" name="ICV">
    <vt:lpwstr>AA413305DBF9475080A029817C24069C</vt:lpwstr>
  </property>
</Properties>
</file>